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sldIdLst>
    <p:sldId id="313" r:id="rId2"/>
    <p:sldId id="341" r:id="rId3"/>
    <p:sldId id="334" r:id="rId4"/>
    <p:sldId id="257" r:id="rId5"/>
    <p:sldId id="337" r:id="rId6"/>
    <p:sldId id="335" r:id="rId7"/>
    <p:sldId id="353" r:id="rId8"/>
    <p:sldId id="285" r:id="rId9"/>
    <p:sldId id="338" r:id="rId10"/>
    <p:sldId id="299" r:id="rId11"/>
    <p:sldId id="340" r:id="rId12"/>
    <p:sldId id="330" r:id="rId13"/>
    <p:sldId id="331" r:id="rId14"/>
    <p:sldId id="333" r:id="rId15"/>
    <p:sldId id="359" r:id="rId16"/>
    <p:sldId id="358" r:id="rId17"/>
    <p:sldId id="355" r:id="rId18"/>
    <p:sldId id="356" r:id="rId19"/>
    <p:sldId id="343" r:id="rId20"/>
    <p:sldId id="344" r:id="rId21"/>
    <p:sldId id="345" r:id="rId22"/>
    <p:sldId id="360" r:id="rId23"/>
    <p:sldId id="339" r:id="rId2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9" d="100"/>
          <a:sy n="59" d="100"/>
        </p:scale>
        <p:origin x="14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4758-EB56-4EB7-BC8C-515A23FF8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9612D-BB6F-4D01-8801-49163F467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A7A9A-58DD-42B0-A02E-591A9E4A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5E462-3A15-47B6-81C6-E8FCCE01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31B4-B0C3-44DC-BFA6-C4E49743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2784-5164-43BD-84CF-687F83440C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4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0377-5E45-4396-A9B4-AD6530DA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9D26B-5513-4907-AB2D-1E5793AFB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121A7-4063-4BDD-B0BD-507CB34D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F56C9-E0D6-4B44-AED2-22FBC002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3BFB9-9B11-4C53-815E-87AB2F4B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86B3-A0D7-4FAE-820A-FA5CF16E37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66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A7320-E44B-4C7D-AE45-D2E51B00D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06D68-02DA-46CD-8BD5-052505B37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FACEE-077B-4BF3-89DA-26110F62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033AE-3821-426F-81DB-20A4FCC3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B4BAF-9C30-448A-8F05-DF7FB179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349A-1385-4C3E-A496-814EB59609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0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7968996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49" y="860945"/>
            <a:ext cx="3321392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1" y="2006084"/>
            <a:ext cx="3640180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25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1" y="3640998"/>
            <a:ext cx="3640754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6"/>
            <a:ext cx="1439842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6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55BD-914F-4F88-8AF7-801B5B57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55CA3-F5DD-4BB7-8B17-E9D195EC3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AEB8A-E00D-43AB-BCE9-D034EA1F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BCDF8-8E7D-4376-B161-3DCB0F53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1CE5D-AE32-42A3-A8E8-B2ADDAD7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C02C-420B-43F8-B1F4-C55E3DA6B8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5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6B93-0673-400E-B3AD-8A5B53ED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05D57-6010-44B6-A545-C63DDF11C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C8E51-67C4-4C2F-AD53-4BD30296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4F13D-2D0D-43D1-918B-2DABF7D0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4094-874A-41FC-839E-6F9C0AD1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29F3-1815-469E-9570-5A5E8355A4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97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1ADD-26BE-48E0-932C-840156BB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D53D-8961-46DE-A7DC-18F940E81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95B46-84C1-4D3F-8F55-2B75F1FE1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BD0AF-7B56-45F8-92F6-C27E0B93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8E63E-BDC6-45A1-9DBA-7523A637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F72E1-96FD-4503-B090-83AC90E6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BB1F-79BC-493A-B4E8-8C50BF600D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4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E80F-2061-4E58-86CA-539948B3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BEDFD-BC8F-4DDF-9C0E-E721E2080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D6D7A-2971-4103-B930-5AD084452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B31A9-3F73-4B06-BE25-2D6D9474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A7A1B-F9E2-4B81-B21C-9845C2358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C9A94-3321-41DC-B3F0-F2632B3D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20388-2747-4887-B319-C355AB2E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CDFE3-E2C1-43A9-89AB-2CE53134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7086-7035-4EE9-89BF-B6C035D28A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50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645C-1E25-4A5C-A664-3F6202D5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08BA5-2068-42ED-AEB9-B5F73F79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F5321-A0B5-497F-8238-A392D377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34049-D53E-4DEE-857E-0DACD642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A5D7-7971-4C9E-8DC8-27FF48A6C5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29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64B8B-E0AA-40C3-B6EA-900089E6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55BDE-60F2-4208-B82A-D19FA7915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CFAA7-8B15-44F5-B36E-8FFDC9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46F2-0FE5-4F57-91FE-7C30CCE2E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2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9A73-7E2C-4817-809C-87A89BDF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3731-1CD5-47C7-B5D8-97A7AD894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99C8E-D70A-4B4A-8EB9-42F860BD3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C62AA-AC10-4A7A-96A3-67D1830C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84330-7A06-4FBE-91FF-95652F39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09895-E58D-4772-A529-C92572AE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F23E-3A1F-4798-B595-AFAD73A6D2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2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C31-7EE2-4EEF-8F1A-D703DE5E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71D7D-5359-4DCB-ACDA-CDD27E6CC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EC214-4E9A-40E8-8A10-99BD35C75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642AE-D5F0-4797-BDAB-F09EE931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68F6-123C-478A-B0C7-E5E17941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ACA34-E331-48A9-9A72-5064EF2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54A7-561B-4980-BD12-E96E64C0F0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84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E21D8-40BA-4CFB-A083-52235EEB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24C06-C866-4136-B4AD-D3F57EBFD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FF271-D032-47E6-9AAB-AC875CEE4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AB4BC-81FF-4F76-A6C8-65BCD1AE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47FF0-8536-4592-AD05-D6C7A1CC6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56D3-C231-4734-84F7-560DAB20C0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76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birk@marksgray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39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AFF362-4D42-4EA0-AE5C-20A68B1C0BD6}"/>
              </a:ext>
            </a:extLst>
          </p:cNvPr>
          <p:cNvSpPr/>
          <p:nvPr/>
        </p:nvSpPr>
        <p:spPr>
          <a:xfrm>
            <a:off x="-304800" y="-228600"/>
            <a:ext cx="9829800" cy="7315200"/>
          </a:xfrm>
          <a:prstGeom prst="rect">
            <a:avLst/>
          </a:prstGeom>
          <a:solidFill>
            <a:srgbClr val="4F6F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B392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0"/>
            <a:ext cx="8229600" cy="25146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3000" dirty="0">
                <a:solidFill>
                  <a:schemeClr val="tx1"/>
                </a:solidFill>
              </a:rPr>
              <a:t>Defamation and Copyright.</a:t>
            </a:r>
            <a:br>
              <a:rPr lang="en-US" sz="3000" dirty="0">
                <a:solidFill>
                  <a:schemeClr val="tx1"/>
                </a:solidFill>
              </a:rPr>
            </a:b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National Newspaper Association Foundation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October 7, 2022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San Francisco</a:t>
            </a:r>
            <a:endParaRPr lang="en-US" sz="3000" b="0" dirty="0">
              <a:solidFill>
                <a:schemeClr val="tx1"/>
              </a:solidFill>
            </a:endParaRPr>
          </a:p>
        </p:txBody>
      </p:sp>
      <p:pic>
        <p:nvPicPr>
          <p:cNvPr id="7" name="Picture Placeholder 6" descr="Calendar&#10;&#10;Description automatically generated">
            <a:extLst>
              <a:ext uri="{FF2B5EF4-FFF2-40B4-BE49-F238E27FC236}">
                <a16:creationId xmlns:a16="http://schemas.microsoft.com/office/drawing/2014/main" id="{E020BB71-FEDB-4447-B241-1D8E38A33E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r="2" b="18678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631B212-1426-4D82-A385-ABAA7491E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Damages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EAB4E58-4130-4D07-A5DF-1210B05E5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Presumed damages – defamation per se</a:t>
            </a:r>
          </a:p>
          <a:p>
            <a:pPr lvl="1"/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Loathsome disease</a:t>
            </a:r>
          </a:p>
          <a:p>
            <a:pPr lvl="1"/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Unchaste</a:t>
            </a:r>
          </a:p>
          <a:p>
            <a:pPr lvl="1"/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Incompetent professionally</a:t>
            </a:r>
          </a:p>
          <a:p>
            <a:pPr lvl="1"/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crime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Compensatory damages – requires proof but not monetary loss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hatred, ridicule, distrust, contempt, disgrace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and respectable minority of community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E03EF6B5-C6FA-4CBD-A59F-5ADA925A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631B212-1426-4D82-A385-ABAA7491E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Damages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EAB4E58-4130-4D07-A5DF-1210B05E5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8970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Punitive damages – only in actual malice cases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damages with corrections/retractions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770, Florida Statutes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notice required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limits damages upon correction/retraction</a:t>
            </a:r>
            <a:endParaRPr lang="en-US" altLang="en-US" dirty="0"/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FEA512B-B134-4830-BD70-3BF72DBE1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C514-0BB4-4A04-B0AD-22466580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 Spots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97EA-B97E-493A-B8A8-B6693EC5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CRIMINAL TERMINOLOGY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1F1F1F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BEWARE OF DOCTORS AND LAWYERS</a:t>
            </a:r>
            <a:r>
              <a:rPr lang="en-US" sz="24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WATCH </a:t>
            </a:r>
            <a:r>
              <a:rPr lang="en-US" sz="2400" b="1" dirty="0">
                <a:solidFill>
                  <a:srgbClr val="2F2F3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OUT </a:t>
            </a:r>
            <a:r>
              <a:rPr lang="en-US" sz="24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FOR FINANCIALLY UNSTABLE BUSINESSES</a:t>
            </a:r>
            <a:r>
              <a:rPr lang="en-US" sz="24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BEWARE OF OLD FILE FOOTAGE</a:t>
            </a:r>
            <a:r>
              <a:rPr lang="en-US" sz="2400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1F1F1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or PHOTOS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400" b="1" dirty="0">
              <a:solidFill>
                <a:srgbClr val="1F1F1F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BEWARE OF DEFAMATORY CONTENT IN ADVERTISEMENTS AND CLASSIFIED Ads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B8EF073-09B3-430E-820C-37CAF063A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C514-0BB4-4A04-B0AD-22466580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273"/>
            <a:ext cx="7886700" cy="1325563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 Spots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97EA-B97E-493A-B8A8-B6693EC5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BEWARE OF NEIGHBORS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endParaRPr lang="en-US" sz="2400" b="1" dirty="0">
              <a:solidFill>
                <a:srgbClr val="1F1F1F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CAUTION WITH INVESTIGATIVE PIECES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BEWARE OF ANONYMOUS TIPSTERS AND CONFIDENTIAL SOURCES </a:t>
            </a:r>
            <a:endParaRPr lang="en-US" sz="2400" b="1" dirty="0">
              <a:solidFill>
                <a:srgbClr val="1F1F1F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BEWARE OF DISEASES</a:t>
            </a:r>
            <a:endParaRPr lang="en-US" sz="24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BEWARE OF CHATTY POLICE OFFICERS</a:t>
            </a:r>
            <a:endParaRPr lang="en-US" sz="2400" b="1" dirty="0"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BE CONSISTENT WITH NOTES AND OUT-TAKES</a:t>
            </a:r>
            <a:endParaRPr lang="en-US" sz="2400" dirty="0"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FAB4017-28CF-4EFB-A793-1B8D90F6E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2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C514-0BB4-4A04-B0AD-22466580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 Spots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97EA-B97E-493A-B8A8-B6693EC5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COMMUNICATE WITH THE PHOTOGRAPHER-WORDS AND PICTURES TELL THE STORY</a:t>
            </a:r>
            <a:endParaRPr lang="en-US" sz="2400" b="1" dirty="0"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HANDLE COMPLAINTS PROMPTLY </a:t>
            </a:r>
            <a:endParaRPr lang="en-US" sz="2400" b="1" dirty="0"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RETRACT IF NECESSARY—LIMIT DAMAGES</a:t>
            </a:r>
            <a:endParaRPr lang="en-US" dirty="0"/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CB232A9-F464-4257-81B5-6BE15D6A4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7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C9DD-3693-64C7-CEE5-B96BB94D0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to report claim?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2AD4-6180-82A5-ED75-297D9633C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policy language.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triggers reporting requirement?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verbal threat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email from newsmaker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letter from attorney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reporting shows diligence.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Underwriting looks at quantity of reports but also quality</a:t>
            </a:r>
          </a:p>
        </p:txBody>
      </p:sp>
    </p:spTree>
    <p:extLst>
      <p:ext uri="{BB962C8B-B14F-4D97-AF65-F5344CB8AC3E}">
        <p14:creationId xmlns:p14="http://schemas.microsoft.com/office/powerpoint/2010/main" val="301753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E8EE3-542A-4935-85B7-2116D360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613230"/>
            <a:ext cx="5700678" cy="5482770"/>
          </a:xfrm>
        </p:spPr>
        <p:txBody>
          <a:bodyPr anchor="ctr">
            <a:normAutofit lnSpcReduction="10000"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Copyright: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--O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riginal works of authorship</a:t>
            </a:r>
          </a:p>
          <a:p>
            <a:pPr marL="0" marR="148590" lvl="0" indent="0">
              <a:lnSpc>
                <a:spcPct val="110000"/>
              </a:lnSpc>
              <a:spcBef>
                <a:spcPts val="0"/>
              </a:spcBef>
              <a:buNone/>
              <a:tabLst>
                <a:tab pos="1505585" algn="l"/>
                <a:tab pos="1506220" algn="l"/>
              </a:tabLs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--When 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author fixes the work</a:t>
            </a:r>
          </a:p>
          <a:p>
            <a:pPr marL="0" marR="148590" lvl="0" indent="0">
              <a:lnSpc>
                <a:spcPct val="110000"/>
              </a:lnSpc>
              <a:spcBef>
                <a:spcPts val="0"/>
              </a:spcBef>
              <a:buNone/>
              <a:tabLst>
                <a:tab pos="1505585" algn="l"/>
                <a:tab pos="1506220" algn="l"/>
              </a:tabLs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--I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tangible form of expression.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DD360-20A9-469C-B042-245668EF2D39}"/>
              </a:ext>
            </a:extLst>
          </p:cNvPr>
          <p:cNvSpPr/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4F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638CEE-10BD-487D-9741-2F9682D628B6}"/>
              </a:ext>
            </a:extLst>
          </p:cNvPr>
          <p:cNvSpPr/>
          <p:nvPr/>
        </p:nvSpPr>
        <p:spPr>
          <a:xfrm>
            <a:off x="6014810" y="2247119"/>
            <a:ext cx="2363761" cy="2363761"/>
          </a:xfrm>
          <a:prstGeom prst="ellipse">
            <a:avLst/>
          </a:prstGeom>
          <a:solidFill>
            <a:srgbClr val="4F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F1573E-8B85-456B-9717-15F71641D82A}"/>
              </a:ext>
            </a:extLst>
          </p:cNvPr>
          <p:cNvSpPr/>
          <p:nvPr/>
        </p:nvSpPr>
        <p:spPr>
          <a:xfrm>
            <a:off x="6098265" y="2342492"/>
            <a:ext cx="2196850" cy="219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1921FC46-C267-4C91-ABA3-CB437072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54284B3-0495-40BC-AD70-795E058C5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C514-0BB4-4A04-B0AD-22466580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and 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97EA-B97E-493A-B8A8-B6693EC5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I have a photo of the deceased?</a:t>
            </a: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Hey, it’s on the internet, it must be ok.</a:t>
            </a: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Facebook page is set to public . . . </a:t>
            </a: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said we could use the photo.</a:t>
            </a:r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CB232A9-F464-4257-81B5-6BE15D6A4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C514-0BB4-4A04-B0AD-22466580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97EA-B97E-493A-B8A8-B6693EC5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5"/>
            <a:ext cx="8134350" cy="4351338"/>
          </a:xfrm>
        </p:spPr>
        <p:txBody>
          <a:bodyPr>
            <a:normAutofit/>
          </a:bodyPr>
          <a:lstStyle/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no name on the photo, so it’s ok, right?</a:t>
            </a: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Freelancers</a:t>
            </a: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music-incidental </a:t>
            </a: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use</a:t>
            </a:r>
          </a:p>
          <a:p>
            <a:pPr marL="0" marR="148590" lvl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05585" algn="l"/>
                <a:tab pos="1506220" algn="l"/>
              </a:tabLs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CB232A9-F464-4257-81B5-6BE15D6A4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4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0DE90A-6B4D-97F8-07F8-24502876C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28" y="682344"/>
            <a:ext cx="7781972" cy="54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E8EE3-542A-4935-85B7-2116D360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533401"/>
            <a:ext cx="5033221" cy="5482770"/>
          </a:xfrm>
        </p:spPr>
        <p:txBody>
          <a:bodyPr anchor="ctr">
            <a:normAutofit/>
          </a:bodyPr>
          <a:lstStyle/>
          <a:p>
            <a:pPr marL="342900" lvl="1" indent="0">
              <a:buNone/>
            </a:pPr>
            <a:r>
              <a:rPr lang="en-US" sz="4000" dirty="0"/>
              <a:t>Defamation:</a:t>
            </a:r>
          </a:p>
          <a:p>
            <a:pPr marL="342900" lvl="1" indent="0">
              <a:buNone/>
            </a:pPr>
            <a:r>
              <a:rPr lang="en-US" sz="4000" dirty="0"/>
              <a:t>	Elements</a:t>
            </a:r>
          </a:p>
          <a:p>
            <a:pPr marL="342900" lvl="1" indent="0">
              <a:buNone/>
            </a:pPr>
            <a:r>
              <a:rPr lang="en-US" sz="4000" dirty="0"/>
              <a:t>	Defenses</a:t>
            </a:r>
          </a:p>
          <a:p>
            <a:pPr marL="342900" lvl="1" indent="0">
              <a:buNone/>
            </a:pPr>
            <a:r>
              <a:rPr lang="en-US" sz="4000" dirty="0"/>
              <a:t>	Trouble spots</a:t>
            </a:r>
          </a:p>
          <a:p>
            <a:pPr marL="342900" lvl="1" indent="0">
              <a:buNone/>
            </a:pPr>
            <a:r>
              <a:rPr lang="en-US" sz="4000" dirty="0"/>
              <a:t>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DD360-20A9-469C-B042-245668EF2D39}"/>
              </a:ext>
            </a:extLst>
          </p:cNvPr>
          <p:cNvSpPr/>
          <p:nvPr/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4F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638CEE-10BD-487D-9741-2F9682D628B6}"/>
              </a:ext>
            </a:extLst>
          </p:cNvPr>
          <p:cNvSpPr/>
          <p:nvPr/>
        </p:nvSpPr>
        <p:spPr>
          <a:xfrm>
            <a:off x="6014810" y="2247119"/>
            <a:ext cx="2363761" cy="2363761"/>
          </a:xfrm>
          <a:prstGeom prst="ellipse">
            <a:avLst/>
          </a:prstGeom>
          <a:solidFill>
            <a:srgbClr val="4F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F1573E-8B85-456B-9717-15F71641D82A}"/>
              </a:ext>
            </a:extLst>
          </p:cNvPr>
          <p:cNvSpPr/>
          <p:nvPr/>
        </p:nvSpPr>
        <p:spPr>
          <a:xfrm>
            <a:off x="6098265" y="2342492"/>
            <a:ext cx="2196850" cy="219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1921FC46-C267-4C91-ABA3-CB437072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54284B3-0495-40BC-AD70-795E058C5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99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1F14AB2-CEA2-FA9F-DB80-5036BD00F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98" y="370932"/>
            <a:ext cx="5212702" cy="59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indoor, window, plant, several&#10;&#10;Description automatically generated">
            <a:extLst>
              <a:ext uri="{FF2B5EF4-FFF2-40B4-BE49-F238E27FC236}">
                <a16:creationId xmlns:a16="http://schemas.microsoft.com/office/drawing/2014/main" id="{A7B4964F-7F65-7B6B-63FB-22E2170DF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94" y="685800"/>
            <a:ext cx="8506812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0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C5E5-BC41-00C9-F0AD-EF31E1995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	Questions, please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5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C514-0BB4-4A04-B0AD-22466580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37338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Edward L. Birk</a:t>
            </a:r>
            <a:b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Marks Gray, P.A.</a:t>
            </a:r>
            <a:b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en-US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Riverplace</a:t>
            </a: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Boulevard, Suite 800</a:t>
            </a:r>
            <a:b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Jacksonville, FL 32207</a:t>
            </a:r>
            <a:b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566B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ebirk@marksgray.com</a:t>
            </a: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904.807.2179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97EA-B97E-493A-B8A8-B6693EC5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1"/>
            <a:ext cx="7886700" cy="274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09578-007A-468A-B079-1E865EAAE142}"/>
              </a:ext>
            </a:extLst>
          </p:cNvPr>
          <p:cNvSpPr txBox="1"/>
          <p:nvPr/>
        </p:nvSpPr>
        <p:spPr>
          <a:xfrm>
            <a:off x="1447800" y="2313930"/>
            <a:ext cx="266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</a:t>
            </a:r>
            <a:endParaRPr lang="en-US" sz="2400" dirty="0"/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E6FB2175-6FE9-4A32-983D-028A442B4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CD0B35-E5CD-4900-8F0C-7805EFDC9321}"/>
              </a:ext>
            </a:extLst>
          </p:cNvPr>
          <p:cNvSpPr txBox="1"/>
          <p:nvPr/>
        </p:nvSpPr>
        <p:spPr>
          <a:xfrm>
            <a:off x="319889" y="4718095"/>
            <a:ext cx="863458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Disclaimer: Libel and defamation are different from state to state. When faced with a legal issue, you should consult legal counsel licensed to practice in your state. This PowerPoint presentation </a:t>
            </a:r>
            <a:r>
              <a:rPr lang="en-US" sz="1100" b="0" i="0" dirty="0">
                <a:solidFill>
                  <a:srgbClr val="4B4B4B"/>
                </a:solidFill>
                <a:effectLst/>
                <a:latin typeface="Noto Sans Light"/>
              </a:rPr>
              <a:t>is intended as a general overview of the subjects dealt with. It is not intended to be,  and should not be used as, a substitute for </a:t>
            </a:r>
            <a:r>
              <a:rPr lang="en-US" sz="1100" dirty="0">
                <a:solidFill>
                  <a:srgbClr val="4B4B4B"/>
                </a:solidFill>
                <a:latin typeface="Noto Sans Light"/>
              </a:rPr>
              <a:t>obtaining </a:t>
            </a:r>
            <a:r>
              <a:rPr lang="en-US" sz="1100" b="0" i="0" dirty="0">
                <a:solidFill>
                  <a:srgbClr val="4B4B4B"/>
                </a:solidFill>
                <a:effectLst/>
                <a:latin typeface="Noto Sans Light"/>
              </a:rPr>
              <a:t>legal advice in any specific situation. 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2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C514-0BB4-4A04-B0AD-22466580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249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Defamation Is: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97EA-B97E-493A-B8A8-B6693EC5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05399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Unprivileged publication to a third party of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statement of fact “of and concerning” plaintiff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Negligence or actual malice (knew it was false or had reckless disregard of probable falsity)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must be defamatory: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hatred, ridicule, distrust, contempt, disgrace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and respectable minority of community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damages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--Jews for Jesus v Rapp, 997 So. 2d 1098 (Fla. 2008)</a:t>
            </a:r>
          </a:p>
        </p:txBody>
      </p:sp>
      <p:pic>
        <p:nvPicPr>
          <p:cNvPr id="10" name="Picture 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293F715-3276-4417-B44B-C12CD9844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3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0B2FF9-7CF2-42D1-AB4C-87DE9431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NY Times v. Sullivan (1964)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3AD12D4-8756-4CEF-9701-42C0608FE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Only three essential elements to prove libel: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1.   Defamatory words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2.   The words must be of and concerning plaintiff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 startAt="3"/>
            </a:pPr>
            <a:r>
              <a:rPr lang="en-US" altLang="en-US" sz="2400" dirty="0">
                <a:latin typeface="Times New Roman" panose="02020603050405020304" pitchFamily="18" charset="0"/>
              </a:rPr>
              <a:t>Publication to third parties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 startAt="3"/>
            </a:pPr>
            <a:r>
              <a:rPr lang="en-US" altLang="en-US" sz="2400" dirty="0">
                <a:latin typeface="Times New Roman" panose="02020603050405020304" pitchFamily="18" charset="0"/>
              </a:rPr>
              <a:t>Fault.</a:t>
            </a:r>
            <a:endParaRPr lang="en-US" altLang="en-US" sz="2400" dirty="0"/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040E8E8F-C2D8-46CD-8124-F71296BC0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0B2FF9-7CF2-42D1-AB4C-87DE9431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46273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NY Times v. Sullivan (1964)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3AD12D4-8756-4CEF-9701-42C0608FE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Public figures and limited public figures must prove actual malice: Knowledge of falsity or reckless disregard for falsity.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Private figures must prove some level of fault/negligence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We have more protections for free speech and press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than any other nation on earth. Or do we?</a:t>
            </a:r>
            <a:endParaRPr lang="en-US" altLang="en-US" sz="2800" dirty="0"/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022CE09A-FE04-40C7-AFB0-475BFC7B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99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0B2FF9-7CF2-42D1-AB4C-87DE9431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 Times v. Sullivan (1964)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3AD12D4-8756-4CEF-9701-42C0608FE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52600"/>
            <a:ext cx="7886700" cy="4740273"/>
          </a:xfrm>
        </p:spPr>
        <p:txBody>
          <a:bodyPr>
            <a:normAutofit/>
          </a:bodyPr>
          <a:lstStyle/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Supreme Court elevated defamation to a constitutional issue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First Amendment means must have breathing room to make mistakes based on “profound national” commitment to robust public debate.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Still almost completely a creature of state law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57A6204-8BDE-4D2E-B50C-6B148CCE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7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0B2FF9-7CF2-42D1-AB4C-87DE9431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 Times v. Sullivan (1964)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3AD12D4-8756-4CEF-9701-42C0608FE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752600"/>
            <a:ext cx="7886700" cy="474027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Will actual malice survive?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Then: civil rights movement. Segregationists wanted northern media out of the South.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Now: social media and proliferation of internet publications, and a very different court.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57A6204-8BDE-4D2E-B50C-6B148CCE7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164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A292650-7CA1-4F2C-86B1-9ECC01442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755" y="346272"/>
            <a:ext cx="796859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958137-978F-48CF-A7AC-1E4AB0BBA7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Truth: no liability for publication of truthful information no matter how defamatory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But: Defamation by implication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Privileges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--litigation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--legislative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--fair report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Anti-SLAPP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179BE08-BBB4-497E-BBBF-137AFC468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A292650-7CA1-4F2C-86B1-9ECC01442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6755" y="346272"/>
            <a:ext cx="796859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958137-978F-48CF-A7AC-1E4AB0BBA7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speech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Libel-proof plaintiff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libel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Whistleblower protection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report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Hyperbole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CE986C6-4A50-43FE-BAE6-945005EA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96000"/>
            <a:ext cx="1563071" cy="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4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721</Words>
  <Application>Microsoft Office PowerPoint</Application>
  <PresentationFormat>On-screen Show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Noto Sans Light</vt:lpstr>
      <vt:lpstr>Times New Roman</vt:lpstr>
      <vt:lpstr>Wingdings</vt:lpstr>
      <vt:lpstr>Office Theme</vt:lpstr>
      <vt:lpstr>Defamation and Copyright.  National Newspaper Association Foundation  October 7, 2022 San Francisco</vt:lpstr>
      <vt:lpstr>PowerPoint Presentation</vt:lpstr>
      <vt:lpstr>Defamation Is:</vt:lpstr>
      <vt:lpstr>Before NY Times v. Sullivan (1964)</vt:lpstr>
      <vt:lpstr>After NY Times v. Sullivan (1964)</vt:lpstr>
      <vt:lpstr>NY Times v. Sullivan (1964)</vt:lpstr>
      <vt:lpstr>NY Times v. Sullivan (1964)</vt:lpstr>
      <vt:lpstr>Defenses</vt:lpstr>
      <vt:lpstr>Defenses</vt:lpstr>
      <vt:lpstr>Damages </vt:lpstr>
      <vt:lpstr>Damages </vt:lpstr>
      <vt:lpstr>Trouble Spots  </vt:lpstr>
      <vt:lpstr>Trouble Spots  </vt:lpstr>
      <vt:lpstr>Trouble Spots  </vt:lpstr>
      <vt:lpstr>When to report claim?</vt:lpstr>
      <vt:lpstr>PowerPoint Presentation</vt:lpstr>
      <vt:lpstr>Copyright and the Internet</vt:lpstr>
      <vt:lpstr>Copyright</vt:lpstr>
      <vt:lpstr>PowerPoint Presentation</vt:lpstr>
      <vt:lpstr>PowerPoint Presentation</vt:lpstr>
      <vt:lpstr>PowerPoint Presentation</vt:lpstr>
      <vt:lpstr>PowerPoint Presentation</vt:lpstr>
      <vt:lpstr>Edward L. Birk Marks Gray, P.A. 1200 Riverplace Boulevard, Suite 800 Jacksonville, FL 32207 ebirk@marksgray.com  904.807.2179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2021-09-29T15:57:36Z</dcterms:created>
  <dcterms:modified xsi:type="dcterms:W3CDTF">2022-10-07T05:11:43Z</dcterms:modified>
</cp:coreProperties>
</file>